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0" r:id="rId5"/>
    <p:sldId id="272" r:id="rId6"/>
    <p:sldId id="274" r:id="rId7"/>
    <p:sldId id="268" r:id="rId8"/>
    <p:sldId id="269" r:id="rId9"/>
    <p:sldId id="27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86259" y="1423872"/>
            <a:ext cx="8825658" cy="2677648"/>
          </a:xfrm>
        </p:spPr>
        <p:txBody>
          <a:bodyPr/>
          <a:lstStyle/>
          <a:p>
            <a:pPr algn="ctr"/>
            <a:r>
              <a:rPr lang="pl-PL" dirty="0"/>
              <a:t>Stowarzyszenie </a:t>
            </a:r>
            <a:br>
              <a:rPr lang="pl-PL" dirty="0"/>
            </a:br>
            <a:r>
              <a:rPr lang="pl-PL" dirty="0"/>
              <a:t>Lokalna Grupa Działania „Razem na Piaskowcu”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967" y="1069768"/>
            <a:ext cx="1060796" cy="1286367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F5B87CE7-21DF-4C2A-BE6F-CDA57836242E}"/>
              </a:ext>
            </a:extLst>
          </p:cNvPr>
          <p:cNvSpPr txBox="1"/>
          <p:nvPr/>
        </p:nvSpPr>
        <p:spPr>
          <a:xfrm>
            <a:off x="1154955" y="5923722"/>
            <a:ext cx="9976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kern="50">
                <a:latin typeface="Arial" panose="020B0604020202020204" pitchFamily="34" charset="0"/>
                <a:ea typeface="Microsoft Yi Baiti" panose="03000500000000000000" pitchFamily="66" charset="0"/>
              </a:rPr>
              <a:t>„Europejski Fundusz Rolny na rzecz Rozwoju Obszarów Wiejskich: Europa inwestująca w obszary wiejskie” </a:t>
            </a:r>
            <a:endParaRPr lang="pl-PL" sz="1200" dirty="0"/>
          </a:p>
        </p:txBody>
      </p:sp>
      <p:pic>
        <p:nvPicPr>
          <p:cNvPr id="6" name="Obraz 5" descr="c:\users\monika\Desktop\Razem na Piaskowcu\LOGO\flag_yellow_low.jpg">
            <a:extLst>
              <a:ext uri="{FF2B5EF4-FFF2-40B4-BE49-F238E27FC236}">
                <a16:creationId xmlns:a16="http://schemas.microsoft.com/office/drawing/2014/main" id="{01D93614-8D6B-40DC-976C-1AA36B0666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5" y="4663111"/>
            <a:ext cx="1523999" cy="957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c:\users\monika\Desktop\Razem na Piaskowcu\LOGO\Leader.png">
            <a:extLst>
              <a:ext uri="{FF2B5EF4-FFF2-40B4-BE49-F238E27FC236}">
                <a16:creationId xmlns:a16="http://schemas.microsoft.com/office/drawing/2014/main" id="{E048EC8F-21DA-4FF8-864B-A576F97DEC8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140" y="4663111"/>
            <a:ext cx="1333307" cy="957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 descr="c:\users\monika\Desktop\Razem na Piaskowcu\LOGO\PROW-2014-2020-logo-kolor.jpg">
            <a:extLst>
              <a:ext uri="{FF2B5EF4-FFF2-40B4-BE49-F238E27FC236}">
                <a16:creationId xmlns:a16="http://schemas.microsoft.com/office/drawing/2014/main" id="{FB661D2A-67DD-454E-BF00-B12B3ED110B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704525"/>
            <a:ext cx="1460516" cy="9160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6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Dziękujemy za uwagę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idx="1"/>
          </p:nvPr>
        </p:nvSpPr>
        <p:spPr>
          <a:xfrm>
            <a:off x="1154953" y="2219678"/>
            <a:ext cx="8761412" cy="3416300"/>
          </a:xfrm>
        </p:spPr>
        <p:txBody>
          <a:bodyPr/>
          <a:lstStyle/>
          <a:p>
            <a:pPr algn="ctr" fontAlgn="base"/>
            <a:r>
              <a:rPr lang="pl-PL" dirty="0"/>
              <a:t>W razie pytań zapraszamy</a:t>
            </a:r>
          </a:p>
          <a:p>
            <a:pPr algn="ctr" fontAlgn="base"/>
            <a:r>
              <a:rPr lang="pl-PL" dirty="0"/>
              <a:t> do Biura Stowarzyszenia LGD „Razem na Piaskowcu”:</a:t>
            </a:r>
          </a:p>
          <a:p>
            <a:pPr algn="ctr" fontAlgn="base"/>
            <a:r>
              <a:rPr lang="pl-PL" dirty="0"/>
              <a:t>Mirzec Stary 9						ul. Kolejowa 36b</a:t>
            </a:r>
            <a:br>
              <a:rPr lang="pl-PL" dirty="0"/>
            </a:br>
            <a:r>
              <a:rPr lang="pl-PL" dirty="0"/>
              <a:t>22-270 Mirzec Stary					26-500 Szydłowiec</a:t>
            </a:r>
          </a:p>
          <a:p>
            <a:pPr algn="ctr" fontAlgn="base"/>
            <a:r>
              <a:rPr lang="pl-PL" dirty="0"/>
              <a:t>Agnieszka Idzik – Napiórkowska: 502 866 700, </a:t>
            </a:r>
          </a:p>
          <a:p>
            <a:pPr algn="ctr" fontAlgn="base"/>
            <a:r>
              <a:rPr lang="pl-PL" dirty="0"/>
              <a:t>Dorota Sykulska: 502 866 707, </a:t>
            </a:r>
          </a:p>
          <a:p>
            <a:pPr algn="ctr" fontAlgn="base"/>
            <a:r>
              <a:rPr lang="pl-PL" dirty="0"/>
              <a:t>Monika Szcześniak:  48 326 20 76</a:t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 descr="c:\users\monika\Desktop\Razem na Piaskowcu\LOGO\flag_yellow_lo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40" y="5246207"/>
            <a:ext cx="1523999" cy="957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 descr="c:\users\monika\Desktop\Razem na Piaskowcu\LOGO\Lead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527" y="5246207"/>
            <a:ext cx="1333307" cy="957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 descr="c:\users\monika\Desktop\Razem na Piaskowcu\LOGO\Razem-na-szydłowcu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813" y="5148305"/>
            <a:ext cx="903530" cy="1147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c:\users\monika\Desktop\Razem na Piaskowcu\LOGO\PROW-2014-2020-logo-kolo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289" y="5188225"/>
            <a:ext cx="1476583" cy="9936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4E56803-F643-499F-B869-B7F58FBB363B}"/>
              </a:ext>
            </a:extLst>
          </p:cNvPr>
          <p:cNvSpPr txBox="1"/>
          <p:nvPr/>
        </p:nvSpPr>
        <p:spPr>
          <a:xfrm>
            <a:off x="657909" y="6387548"/>
            <a:ext cx="10288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kern="50" dirty="0">
                <a:latin typeface="Arial" panose="020B0604020202020204" pitchFamily="34" charset="0"/>
                <a:ea typeface="Microsoft Yi Baiti" panose="03000500000000000000" pitchFamily="66" charset="0"/>
              </a:rPr>
              <a:t>„Europejski Fundusz Rolny na rzecz Rozwoju Obszarów Wiejskich: Europa inwestująca w obszary wiejskie”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85058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014158"/>
          </a:xfrm>
        </p:spPr>
        <p:txBody>
          <a:bodyPr/>
          <a:lstStyle/>
          <a:p>
            <a:pPr algn="ctr"/>
            <a:r>
              <a:rPr lang="pl-PL" dirty="0"/>
              <a:t>Nabory zaplanowane na </a:t>
            </a:r>
            <a:br>
              <a:rPr lang="pl-PL" dirty="0"/>
            </a:br>
            <a:r>
              <a:rPr lang="pl-PL" dirty="0"/>
              <a:t>rok 2019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49357" y="2603499"/>
            <a:ext cx="10774017" cy="4062343"/>
          </a:xfrm>
        </p:spPr>
        <p:txBody>
          <a:bodyPr>
            <a:normAutofit/>
          </a:bodyPr>
          <a:lstStyle/>
          <a:p>
            <a:r>
              <a:rPr lang="pl-PL" dirty="0"/>
              <a:t>Podejmowanie działalności gospodarczej</a:t>
            </a:r>
          </a:p>
          <a:p>
            <a:r>
              <a:rPr lang="pl-PL" dirty="0"/>
              <a:t>Poziom dofinansowania: 70 000 zł</a:t>
            </a:r>
          </a:p>
          <a:p>
            <a:r>
              <a:rPr lang="pl-PL" dirty="0"/>
              <a:t>Sposób płatności: premia ryczałtowa wypłacana w dwóch etapach:</a:t>
            </a:r>
          </a:p>
          <a:p>
            <a:pPr marL="0" indent="0">
              <a:buNone/>
            </a:pPr>
            <a:r>
              <a:rPr lang="pl-PL" dirty="0"/>
              <a:t>  I etap – 80% (56 000 zł) II etap – 20% (14 000 zł)</a:t>
            </a:r>
          </a:p>
          <a:p>
            <a:r>
              <a:rPr lang="pl-PL" dirty="0"/>
              <a:t>Utworzenie jednego miejsca pracy (samozatrudnienie lub zatrudnienie pracownika)</a:t>
            </a:r>
          </a:p>
          <a:p>
            <a:r>
              <a:rPr lang="pl-PL" dirty="0"/>
              <a:t>Konieczność utrzymania utworzonego miejsca pracy przez 2 lata od dnia płatności ostatecznej</a:t>
            </a:r>
          </a:p>
          <a:p>
            <a:r>
              <a:rPr lang="pl-PL" dirty="0"/>
              <a:t>Alokacja środków: 840 000 zł</a:t>
            </a:r>
          </a:p>
          <a:p>
            <a:r>
              <a:rPr lang="pl-PL" dirty="0"/>
              <a:t>W poprzednim naborze dofinansowanie otrzymały następujące branże: budowlana, kamieniarstwo, szkoła robotyki, stolarstwo, produkcja frontów meblowych, agroturystyka.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21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44A1AE-BBB3-482F-B08B-CC9828E5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Podejmowanie i rozwój działalności gospodarczej cd.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33B5F20-894A-4381-BF50-C48DDAD16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01157" y="247146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5E3B1D68-73B0-488D-BE2D-F025DED99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C55A8BB9-7D3D-4004-83A6-72AF30769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7717" y="2471461"/>
            <a:ext cx="2466975" cy="184785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6B6AE3EB-858E-4CC4-98DE-7FA8786417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6807" y="5010150"/>
            <a:ext cx="2657475" cy="1724025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0D478683-6EDE-42E9-A518-9705629572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512" y="5144535"/>
            <a:ext cx="2762250" cy="165735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56DD1B7C-106E-4BB4-B1A0-5E22CADB61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2992" y="504928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E91398-B2F9-4E4E-829E-0FA9F28D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działalności gospodarczej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48A610-495E-47E4-A9E0-7454430E9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279374"/>
            <a:ext cx="8761414" cy="374042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Rozwój działalności gospodarczej</a:t>
            </a:r>
          </a:p>
          <a:p>
            <a:r>
              <a:rPr lang="pl-PL" dirty="0"/>
              <a:t>Poziom dofinansowania: min. 50 000 zł </a:t>
            </a:r>
          </a:p>
          <a:p>
            <a:r>
              <a:rPr lang="pl-PL" dirty="0"/>
              <a:t>Sposób płatności: refundacja poniesionych kosztów na poziomie max. 70% </a:t>
            </a:r>
          </a:p>
          <a:p>
            <a:r>
              <a:rPr lang="pl-PL" dirty="0"/>
              <a:t>Utworzenie co najmniej jednego miejsca pracy</a:t>
            </a:r>
          </a:p>
          <a:p>
            <a:r>
              <a:rPr lang="pl-PL" dirty="0"/>
              <a:t>Konieczność utrzymania utworzonego miejsca pracy przez 3 lata od dnia płatności ostatecznej</a:t>
            </a:r>
          </a:p>
          <a:p>
            <a:r>
              <a:rPr lang="pl-PL" dirty="0"/>
              <a:t>Alokacja środków: 803 301 zł</a:t>
            </a:r>
          </a:p>
          <a:p>
            <a:r>
              <a:rPr lang="pl-PL" dirty="0"/>
              <a:t>W poprzednim naborze dofinansowanie dostały następujące branże: agroturystyka, kamieniarstwo, tworzenie portalu internetowego, budowa, rozbudowa firmy stomatologicznej, tokarska, spożywcza. </a:t>
            </a:r>
          </a:p>
        </p:txBody>
      </p:sp>
    </p:spTree>
    <p:extLst>
      <p:ext uri="{BB962C8B-B14F-4D97-AF65-F5344CB8AC3E}">
        <p14:creationId xmlns:p14="http://schemas.microsoft.com/office/powerpoint/2010/main" val="411200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609CEC-2F56-476D-B01D-FEADDF90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Przeprowadzone nabory w 2016 roku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CA991-0104-442C-ADE1-6474A1B23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/>
              <a:t>W 2016 roku Stowarzyszenie LGD Razem na Piaskowcu przeprowadziło 2 nabory na przedsięwzięcie </a:t>
            </a:r>
            <a:r>
              <a:rPr lang="pl-PL" b="1" dirty="0"/>
              <a:t>1.3.1 Podejmowanie działalności gospodarczej</a:t>
            </a:r>
            <a:r>
              <a:rPr lang="pl-PL" dirty="0"/>
              <a:t>. Do LGD wpłynęło 15 wniosków z czego umowy z Urzędem Marszałkowskim w Kielcach podpisało 6 beneficjentów w 2017 r. </a:t>
            </a:r>
          </a:p>
          <a:p>
            <a:pPr fontAlgn="base"/>
            <a:r>
              <a:rPr lang="pl-PL" b="1" dirty="0"/>
              <a:t>1.3.2 Rozwój działalności gospodarczej.</a:t>
            </a:r>
            <a:r>
              <a:rPr lang="pl-PL" dirty="0"/>
              <a:t> Do LGD wpłynęło 15 wniosków z czego umowy z Urzędem Marszałkowskim w Kielcach podpisało 6 beneficjentów w 2017 r.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731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0D6B7-E61F-4E41-9C3A-985BE3B7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561" y="1053181"/>
            <a:ext cx="8761413" cy="706964"/>
          </a:xfrm>
        </p:spPr>
        <p:txBody>
          <a:bodyPr/>
          <a:lstStyle/>
          <a:p>
            <a:pPr algn="ctr"/>
            <a:r>
              <a:rPr lang="pl-PL" dirty="0"/>
              <a:t>Grupy defaworyzowane określone      w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BF4AB4-F705-45BC-BF0E-EE71884A3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Osoby młode do 35 </a:t>
            </a:r>
            <a:r>
              <a:rPr lang="pl-PL" dirty="0" err="1"/>
              <a:t>r.ż</a:t>
            </a:r>
            <a:endParaRPr lang="pl-PL" dirty="0"/>
          </a:p>
          <a:p>
            <a:r>
              <a:rPr lang="pl-PL" dirty="0"/>
              <a:t>Osoby powyżej 55 </a:t>
            </a:r>
            <a:r>
              <a:rPr lang="pl-PL" dirty="0" err="1"/>
              <a:t>r.ż</a:t>
            </a:r>
            <a:r>
              <a:rPr lang="pl-PL" dirty="0"/>
              <a:t> </a:t>
            </a:r>
          </a:p>
          <a:p>
            <a:r>
              <a:rPr lang="pl-PL" dirty="0"/>
              <a:t>Osoby bezrobotne </a:t>
            </a:r>
          </a:p>
          <a:p>
            <a:r>
              <a:rPr lang="pl-PL" dirty="0"/>
              <a:t>Osoby bez doświadczenia zawodowego  i o niskich kwalifikacjach </a:t>
            </a:r>
          </a:p>
        </p:txBody>
      </p:sp>
    </p:spTree>
    <p:extLst>
      <p:ext uri="{BB962C8B-B14F-4D97-AF65-F5344CB8AC3E}">
        <p14:creationId xmlns:p14="http://schemas.microsoft.com/office/powerpoint/2010/main" val="48546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EAC5D-27FA-4910-878F-01D0E3E6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Kreator Przedsiębiorczości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836FD3-F00D-4C9E-8093-303A9CF0C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sz="2500" dirty="0"/>
              <a:t>	Ponadto w 2019 roku Stowarzyszenie Lokalna Grupa Działania „Razem na Piaskowcu” będzie realizowało międzynarodowy projekt współpracy pn. „Kreator Przedsiębiorczości”.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27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3564B-F9DA-48BA-8115-D573557A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Kreator Przedsiębiorczości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7BD6EA-B6A6-411B-A282-ABD440B3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W ramach projektu przeprowadzone zostaną szkolenia dla przedsiębiorców i osób planujących rozpoczęcie działalności gospodarczej.   Udzielane będzie doradztwo prawne, księgowe i marketingowe.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08BD345-543D-4866-8B2F-C82FCE3A0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919" y="2327205"/>
            <a:ext cx="3019425" cy="151447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CD50FD26-0C02-4026-9112-FE750AD47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712" y="2441503"/>
            <a:ext cx="2863505" cy="14859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FFB77D0D-7924-41F9-9235-27BCD0DDB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4706" y="2390154"/>
            <a:ext cx="2619375" cy="15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8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9FCEF9-C3CD-4F55-9C2C-54EECF2A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Promocja produktów lokalnych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A4146A-FCB0-4379-B884-F6745BD2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W roku 2018 r Stowarzyszenie LGD Razem na Piaskowcu będzie realizować projekt własny dotyczący promocji produktów lokalnych. Zamierzamy wpisać 10 produktów lokalnych na listę marszałkowską. 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CF1FCD2-7B05-473B-A9C6-228FF2D53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99" y="4532243"/>
            <a:ext cx="3412043" cy="202095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E764679-C1F4-44A1-A64D-5BCA00CAF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794" y="4532243"/>
            <a:ext cx="3260031" cy="193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8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636</TotalTime>
  <Words>387</Words>
  <Application>Microsoft Office PowerPoint</Application>
  <PresentationFormat>Panoramiczny</PresentationFormat>
  <Paragraphs>48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Microsoft Yi Baiti</vt:lpstr>
      <vt:lpstr>Wingdings</vt:lpstr>
      <vt:lpstr>Wingdings 3</vt:lpstr>
      <vt:lpstr>Jon (sala konferencyjna)</vt:lpstr>
      <vt:lpstr>Stowarzyszenie  Lokalna Grupa Działania „Razem na Piaskowcu”</vt:lpstr>
      <vt:lpstr>Nabory zaplanowane na  rok 2019</vt:lpstr>
      <vt:lpstr>Podejmowanie i rozwój działalności gospodarczej cd.</vt:lpstr>
      <vt:lpstr>Rozwój działalności gospodarczej </vt:lpstr>
      <vt:lpstr>Przeprowadzone nabory w 2016 roku </vt:lpstr>
      <vt:lpstr>Grupy defaworyzowane określone      w LSR </vt:lpstr>
      <vt:lpstr>Kreator Przedsiębiorczości</vt:lpstr>
      <vt:lpstr>Kreator Przedsiębiorczości cd.</vt:lpstr>
      <vt:lpstr>Promocja produktów lokalnych </vt:lpstr>
      <vt:lpstr>Dziękujemy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Stowarzyszenie  Lokalna Grupa Działania „Razem na Piaskowcu”</dc:title>
  <dc:creator>Monika Szcześniak</dc:creator>
  <cp:lastModifiedBy>Agnieszka Idzik- Napiórkowska</cp:lastModifiedBy>
  <cp:revision>33</cp:revision>
  <dcterms:created xsi:type="dcterms:W3CDTF">2016-09-13T09:06:21Z</dcterms:created>
  <dcterms:modified xsi:type="dcterms:W3CDTF">2018-03-06T13:20:03Z</dcterms:modified>
</cp:coreProperties>
</file>